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5" r:id="rId3"/>
    <p:sldId id="287" r:id="rId4"/>
    <p:sldId id="301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8" r:id="rId17"/>
    <p:sldId id="257" r:id="rId18"/>
    <p:sldId id="258" r:id="rId19"/>
    <p:sldId id="259" r:id="rId20"/>
    <p:sldId id="289" r:id="rId21"/>
    <p:sldId id="290" r:id="rId22"/>
    <p:sldId id="291" r:id="rId23"/>
    <p:sldId id="260" r:id="rId24"/>
    <p:sldId id="292" r:id="rId25"/>
    <p:sldId id="261" r:id="rId26"/>
    <p:sldId id="262" r:id="rId27"/>
    <p:sldId id="293" r:id="rId28"/>
    <p:sldId id="294" r:id="rId29"/>
    <p:sldId id="263" r:id="rId30"/>
    <p:sldId id="264" r:id="rId31"/>
    <p:sldId id="265" r:id="rId32"/>
    <p:sldId id="266" r:id="rId33"/>
    <p:sldId id="267" r:id="rId34"/>
    <p:sldId id="295" r:id="rId35"/>
    <p:sldId id="302" r:id="rId36"/>
    <p:sldId id="297" r:id="rId37"/>
    <p:sldId id="268" r:id="rId38"/>
    <p:sldId id="269" r:id="rId39"/>
    <p:sldId id="270" r:id="rId40"/>
    <p:sldId id="271" r:id="rId41"/>
    <p:sldId id="272" r:id="rId42"/>
    <p:sldId id="273" r:id="rId43"/>
    <p:sldId id="296" r:id="rId44"/>
    <p:sldId id="274" r:id="rId45"/>
    <p:sldId id="298" r:id="rId46"/>
    <p:sldId id="299" r:id="rId47"/>
    <p:sldId id="30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501A03-014B-40CD-937F-84EC7805F65B}">
          <p14:sldIdLst>
            <p14:sldId id="256"/>
            <p14:sldId id="275"/>
            <p14:sldId id="287"/>
            <p14:sldId id="301"/>
          </p14:sldIdLst>
        </p14:section>
        <p14:section name="Prerrequisitos e instalación" id="{DA6490E8-4DDC-448E-99FA-980A814FAF15}">
          <p14:sldIdLst/>
        </p14:section>
        <p14:section name="Prerrequisitos" id="{C000050E-2539-4661-8FCF-20D745715527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clona / descarga" id="{67DA72DB-98CD-421F-992A-FA903AC0DE9B}">
          <p14:sldIdLst>
            <p14:sldId id="286"/>
            <p14:sldId id="288"/>
            <p14:sldId id="257"/>
            <p14:sldId id="258"/>
            <p14:sldId id="259"/>
            <p14:sldId id="289"/>
            <p14:sldId id="290"/>
            <p14:sldId id="291"/>
            <p14:sldId id="260"/>
          </p14:sldIdLst>
        </p14:section>
        <p14:section name="taller" id="{EEF2CE2C-523D-4F51-818C-1B694D226437}">
          <p14:sldIdLst>
            <p14:sldId id="292"/>
            <p14:sldId id="261"/>
            <p14:sldId id="262"/>
            <p14:sldId id="293"/>
            <p14:sldId id="294"/>
            <p14:sldId id="263"/>
            <p14:sldId id="264"/>
            <p14:sldId id="265"/>
            <p14:sldId id="266"/>
            <p14:sldId id="267"/>
            <p14:sldId id="295"/>
            <p14:sldId id="302"/>
            <p14:sldId id="297"/>
            <p14:sldId id="268"/>
            <p14:sldId id="269"/>
            <p14:sldId id="270"/>
            <p14:sldId id="271"/>
            <p14:sldId id="272"/>
            <p14:sldId id="273"/>
            <p14:sldId id="296"/>
            <p14:sldId id="274"/>
            <p14:sldId id="298"/>
          </p14:sldIdLst>
        </p14:section>
        <p14:section name="Otros talleres" id="{07945311-A5BB-4FF5-868B-99DBBE5D5753}">
          <p14:sldIdLst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amarin/dev-dayslabs/tree/master/HandsOnLa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amarin/dev-days-labs/tree/master/HandsOnLab#detail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s-es/pricing/member-offers/vs-dev-essentials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abelcabezas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esmsdn@Microsoft.com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aprende-xamarin-grati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erceboggan/spen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rceboggan/learn-azure" TargetMode="External"/><Relationship Id="rId2" Type="http://schemas.openxmlformats.org/officeDocument/2006/relationships/hyperlink" Target="https://github.com/pierceboggan/spe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435">
            <a:off x="91928" y="425192"/>
            <a:ext cx="9144000" cy="3835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0806">
            <a:off x="8565764" y="2539780"/>
            <a:ext cx="2800247" cy="20776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887" y="5135608"/>
            <a:ext cx="3895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Isabel Cabezas Martín</a:t>
            </a:r>
          </a:p>
        </p:txBody>
      </p:sp>
    </p:spTree>
    <p:extLst>
      <p:ext uri="{BB962C8B-B14F-4D97-AF65-F5344CB8AC3E}">
        <p14:creationId xmlns:p14="http://schemas.microsoft.com/office/powerpoint/2010/main" val="883331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158" y="0"/>
            <a:ext cx="470219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26" y="1343024"/>
            <a:ext cx="5095875" cy="1800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4026" y="763309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Botón derecho: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27313" y="763309"/>
            <a:ext cx="2234345" cy="3654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/>
          <p:cNvSpPr/>
          <p:nvPr/>
        </p:nvSpPr>
        <p:spPr>
          <a:xfrm rot="19023928">
            <a:off x="3311091" y="2165684"/>
            <a:ext cx="683394" cy="4812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9361" y="222690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Compila: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1885" y="4316996"/>
            <a:ext cx="80254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==========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Rebuild All: 3 succeeded, 0 failed, 0 skipped ==========</a:t>
            </a:r>
          </a:p>
        </p:txBody>
      </p:sp>
    </p:spTree>
    <p:extLst>
      <p:ext uri="{BB962C8B-B14F-4D97-AF65-F5344CB8AC3E}">
        <p14:creationId xmlns:p14="http://schemas.microsoft.com/office/powerpoint/2010/main" val="314197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570803"/>
            <a:ext cx="8470106" cy="17367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72300" y="1843088"/>
            <a:ext cx="194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Elige un emulador: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457949" y="2077762"/>
            <a:ext cx="507207" cy="4439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19287" y="4099912"/>
            <a:ext cx="2543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… y espera a la magia!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75" y="3814513"/>
            <a:ext cx="1997077" cy="20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3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65" y="332281"/>
            <a:ext cx="3599304" cy="6162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0893" y="563287"/>
            <a:ext cx="622959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err="1"/>
              <a:t>Welcome</a:t>
            </a:r>
            <a:r>
              <a:rPr lang="es-ES" sz="4000" dirty="0"/>
              <a:t> to Xamarin </a:t>
            </a:r>
            <a:r>
              <a:rPr lang="es-ES" sz="4000" dirty="0" err="1"/>
              <a:t>Forms</a:t>
            </a:r>
            <a:r>
              <a:rPr lang="es-ES" sz="4000" dirty="0"/>
              <a:t> ! </a:t>
            </a:r>
          </a:p>
          <a:p>
            <a:endParaRPr lang="es-ES" sz="2800" dirty="0"/>
          </a:p>
          <a:p>
            <a:r>
              <a:rPr lang="es-ES" sz="2800" dirty="0"/>
              <a:t>Pues sí, vale, no es mucho… </a:t>
            </a:r>
          </a:p>
          <a:p>
            <a:r>
              <a:rPr lang="es-ES" sz="2800" dirty="0"/>
              <a:t>pero lo mejor viene ahora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699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775" y="420951"/>
            <a:ext cx="82457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… y como </a:t>
            </a:r>
            <a:r>
              <a:rPr lang="es-ES" sz="2800" dirty="0" err="1"/>
              <a:t>bonus</a:t>
            </a:r>
            <a:r>
              <a:rPr lang="es-ES" sz="2800" dirty="0"/>
              <a:t>…</a:t>
            </a:r>
          </a:p>
          <a:p>
            <a:r>
              <a:rPr lang="es-ES" sz="2800" dirty="0"/>
              <a:t>Si tienes Windows 10 puedes ejecutar el proyecto UWP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86" y="1914525"/>
            <a:ext cx="3235081" cy="422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4" y="1864519"/>
            <a:ext cx="5153025" cy="7143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08131" y="1828800"/>
            <a:ext cx="1321593" cy="571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4" y="2889761"/>
            <a:ext cx="4902995" cy="348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8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958038" y="1810986"/>
            <a:ext cx="4658628" cy="1165225"/>
          </a:xfrm>
        </p:spPr>
        <p:txBody>
          <a:bodyPr>
            <a:normAutofit/>
          </a:bodyPr>
          <a:lstStyle/>
          <a:p>
            <a:r>
              <a:rPr lang="es-ES" dirty="0" err="1"/>
              <a:t>You’re</a:t>
            </a:r>
            <a:r>
              <a:rPr lang="es-ES" dirty="0"/>
              <a:t> </a:t>
            </a:r>
            <a:r>
              <a:rPr lang="es-ES" dirty="0" err="1"/>
              <a:t>ready</a:t>
            </a:r>
            <a:r>
              <a:rPr lang="es-ES" dirty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958038" y="2393598"/>
            <a:ext cx="6413500" cy="1655763"/>
          </a:xfrm>
        </p:spPr>
        <p:txBody>
          <a:bodyPr>
            <a:normAutofit/>
          </a:bodyPr>
          <a:lstStyle/>
          <a:p>
            <a:r>
              <a:rPr lang="es-ES" sz="3600" dirty="0" err="1"/>
              <a:t>Let’s</a:t>
            </a:r>
            <a:r>
              <a:rPr lang="es-ES" sz="3600" dirty="0"/>
              <a:t> </a:t>
            </a:r>
            <a:r>
              <a:rPr lang="es-ES" sz="3600" dirty="0" err="1"/>
              <a:t>go</a:t>
            </a:r>
            <a:r>
              <a:rPr lang="es-ES" sz="3600" dirty="0"/>
              <a:t>! 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29"/>
          <a:stretch/>
        </p:blipFill>
        <p:spPr>
          <a:xfrm>
            <a:off x="308084" y="1310526"/>
            <a:ext cx="5048250" cy="333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6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9318" y="747646"/>
            <a:ext cx="102541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Los </a:t>
            </a:r>
            <a:r>
              <a:rPr lang="en-US" sz="4000" dirty="0" err="1"/>
              <a:t>materiales</a:t>
            </a:r>
            <a:r>
              <a:rPr lang="en-US" sz="4000" dirty="0"/>
              <a:t> que </a:t>
            </a:r>
            <a:r>
              <a:rPr lang="en-US" sz="4000" dirty="0" err="1"/>
              <a:t>usaremos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el taller </a:t>
            </a:r>
            <a:r>
              <a:rPr lang="en-US" sz="4000" dirty="0" err="1"/>
              <a:t>podéis</a:t>
            </a:r>
            <a:r>
              <a:rPr lang="en-US" sz="4000" dirty="0"/>
              <a:t> </a:t>
            </a:r>
            <a:r>
              <a:rPr lang="en-US" sz="4000" dirty="0" err="1"/>
              <a:t>encontrarlos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: </a:t>
            </a:r>
          </a:p>
        </p:txBody>
      </p:sp>
      <p:sp>
        <p:nvSpPr>
          <p:cNvPr id="3" name="Rectangle 2"/>
          <p:cNvSpPr/>
          <p:nvPr/>
        </p:nvSpPr>
        <p:spPr>
          <a:xfrm>
            <a:off x="959318" y="2364691"/>
            <a:ext cx="98306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hlinkClick r:id="rId2"/>
              </a:rPr>
              <a:t>https://github.com/xamarin/ dev-days-labs/tree/master/ </a:t>
            </a:r>
            <a:r>
              <a:rPr lang="en-US" sz="6000" dirty="0" err="1">
                <a:hlinkClick r:id="rId2"/>
              </a:rPr>
              <a:t>HandsOnLab</a:t>
            </a:r>
            <a:r>
              <a:rPr lang="en-US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660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6181" y="493643"/>
            <a:ext cx="557623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/>
              <a:t>Objetivo</a:t>
            </a:r>
            <a:endParaRPr lang="en-US" sz="4000" dirty="0"/>
          </a:p>
          <a:p>
            <a:endParaRPr lang="en-US" sz="3200" dirty="0"/>
          </a:p>
          <a:p>
            <a:r>
              <a:rPr lang="en-US" sz="3200" dirty="0" err="1"/>
              <a:t>Vamos</a:t>
            </a:r>
            <a:r>
              <a:rPr lang="en-US" sz="3200" dirty="0"/>
              <a:t> a </a:t>
            </a:r>
            <a:r>
              <a:rPr lang="en-US" sz="3200" dirty="0" err="1"/>
              <a:t>crear</a:t>
            </a:r>
            <a:r>
              <a:rPr lang="en-US" sz="3200" dirty="0"/>
              <a:t>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aplicación</a:t>
            </a:r>
            <a:r>
              <a:rPr lang="en-US" sz="3200" dirty="0"/>
              <a:t> </a:t>
            </a:r>
            <a:r>
              <a:rPr lang="en-US" sz="3200" dirty="0" err="1"/>
              <a:t>conectada</a:t>
            </a:r>
            <a:r>
              <a:rPr lang="en-US" sz="3200" dirty="0"/>
              <a:t> a la </a:t>
            </a:r>
            <a:r>
              <a:rPr lang="en-US" sz="3200" dirty="0" err="1"/>
              <a:t>nube</a:t>
            </a:r>
            <a:r>
              <a:rPr lang="en-US" sz="3200" dirty="0"/>
              <a:t> que </a:t>
            </a:r>
            <a:r>
              <a:rPr lang="en-US" sz="3200" dirty="0" err="1"/>
              <a:t>muestre</a:t>
            </a:r>
            <a:r>
              <a:rPr lang="en-US" sz="3200" dirty="0"/>
              <a:t>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lista</a:t>
            </a:r>
            <a:r>
              <a:rPr lang="en-US" sz="3200" dirty="0"/>
              <a:t> de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conferenciantes</a:t>
            </a:r>
            <a:r>
              <a:rPr lang="en-US" sz="3200" dirty="0"/>
              <a:t> de </a:t>
            </a:r>
            <a:r>
              <a:rPr lang="en-US" sz="3200" i="1" dirty="0"/>
              <a:t>Xamarin Dev Days</a:t>
            </a:r>
            <a:r>
              <a:rPr lang="en-US" sz="3200" dirty="0"/>
              <a:t>  y </a:t>
            </a:r>
            <a:r>
              <a:rPr lang="en-US" sz="3200" dirty="0" err="1"/>
              <a:t>sus</a:t>
            </a:r>
            <a:r>
              <a:rPr lang="en-US" sz="3200" dirty="0"/>
              <a:t> </a:t>
            </a:r>
            <a:r>
              <a:rPr lang="en-US" sz="3200" dirty="0" err="1"/>
              <a:t>detalles</a:t>
            </a:r>
            <a:r>
              <a:rPr lang="en-US" sz="3200" dirty="0"/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893" y="240631"/>
            <a:ext cx="3049727" cy="5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60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71" y="5057869"/>
            <a:ext cx="6208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https://github.com/xamarin/dev-days-labs.git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244" y="1050323"/>
            <a:ext cx="5731794" cy="3576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88" y="127000"/>
            <a:ext cx="3228342" cy="6303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7650" y="5652849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64400" y="19685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87235" y="242501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1171" y="327337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Clona</a:t>
            </a:r>
            <a:r>
              <a:rPr lang="en-US" sz="3200" dirty="0"/>
              <a:t> el Proyecto…</a:t>
            </a:r>
          </a:p>
        </p:txBody>
      </p:sp>
    </p:spTree>
    <p:extLst>
      <p:ext uri="{BB962C8B-B14F-4D97-AF65-F5344CB8AC3E}">
        <p14:creationId xmlns:p14="http://schemas.microsoft.com/office/powerpoint/2010/main" val="3101316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30" y="0"/>
            <a:ext cx="805103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64000" y="254000"/>
            <a:ext cx="180975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73850" y="3359150"/>
            <a:ext cx="2463800" cy="54610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9550" y="2965450"/>
            <a:ext cx="17145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Copia la URL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5650" y="652046"/>
            <a:ext cx="35433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https://github.com/xamarin/dev-days-labs.git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171" y="327337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Clona</a:t>
            </a:r>
            <a:r>
              <a:rPr lang="en-US" sz="3200" dirty="0"/>
              <a:t> el Proyecto…</a:t>
            </a:r>
          </a:p>
        </p:txBody>
      </p:sp>
    </p:spTree>
    <p:extLst>
      <p:ext uri="{BB962C8B-B14F-4D97-AF65-F5344CB8AC3E}">
        <p14:creationId xmlns:p14="http://schemas.microsoft.com/office/powerpoint/2010/main" val="2822121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-762000"/>
            <a:ext cx="4387850" cy="77259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77100" y="1553091"/>
            <a:ext cx="3511550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77100" y="1959491"/>
            <a:ext cx="3511550" cy="4254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87454" y="1003428"/>
            <a:ext cx="469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https://github.com/xamarin/dev-days-labs.git</a:t>
            </a:r>
          </a:p>
        </p:txBody>
      </p:sp>
      <p:sp>
        <p:nvSpPr>
          <p:cNvPr id="7" name="Arrow: Curved Down 6"/>
          <p:cNvSpPr/>
          <p:nvPr/>
        </p:nvSpPr>
        <p:spPr>
          <a:xfrm rot="5400000" flipV="1">
            <a:off x="1041869" y="1323796"/>
            <a:ext cx="659135" cy="43203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87454" y="1475118"/>
            <a:ext cx="3087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Mejor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ponlo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C:/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no, el path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demasiado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largo)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4514850" y="1262257"/>
            <a:ext cx="2641600" cy="90995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65" y="2851462"/>
            <a:ext cx="5227644" cy="1835899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5277424" y="2360574"/>
            <a:ext cx="1879027" cy="396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21171" y="327337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Clona</a:t>
            </a:r>
            <a:r>
              <a:rPr lang="en-US" sz="3200" dirty="0"/>
              <a:t> el Proyecto…</a:t>
            </a:r>
          </a:p>
        </p:txBody>
      </p:sp>
    </p:spTree>
    <p:extLst>
      <p:ext uri="{BB962C8B-B14F-4D97-AF65-F5344CB8AC3E}">
        <p14:creationId xmlns:p14="http://schemas.microsoft.com/office/powerpoint/2010/main" val="215433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7475" y="699138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>
                <a:solidFill>
                  <a:schemeClr val="accent2"/>
                </a:solidFill>
              </a:rPr>
              <a:t>Isabel</a:t>
            </a:r>
            <a:r>
              <a:rPr lang="es-ES" sz="6000" dirty="0"/>
              <a:t> </a:t>
            </a:r>
            <a:r>
              <a:rPr lang="es-ES" sz="6000" dirty="0">
                <a:solidFill>
                  <a:schemeClr val="accent2"/>
                </a:solidFill>
              </a:rPr>
              <a:t>Cabezas</a:t>
            </a:r>
            <a:endParaRPr lang="en-US" sz="5400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86075" y="680647"/>
            <a:ext cx="526618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Front-</a:t>
            </a:r>
            <a:r>
              <a:rPr kumimoji="0" lang="es-ES" sz="4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end</a:t>
            </a:r>
            <a:r>
              <a:rPr kumimoji="0" lang="es-E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s-ES" sz="4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developer</a:t>
            </a:r>
            <a:endParaRPr kumimoji="0" lang="es-ES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kern="0" dirty="0">
                <a:latin typeface="+mj-lt"/>
              </a:rPr>
              <a:t>MS </a:t>
            </a:r>
            <a:r>
              <a:rPr lang="es-ES" sz="4000" kern="0" dirty="0" err="1">
                <a:latin typeface="+mj-lt"/>
              </a:rPr>
              <a:t>Technical</a:t>
            </a:r>
            <a:r>
              <a:rPr lang="es-ES" sz="4000" kern="0" dirty="0">
                <a:latin typeface="+mj-lt"/>
              </a:rPr>
              <a:t> </a:t>
            </a:r>
            <a:r>
              <a:rPr lang="es-ES" sz="4000" kern="0" dirty="0" err="1">
                <a:latin typeface="+mj-lt"/>
              </a:rPr>
              <a:t>Evangelist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748115" y="669499"/>
            <a:ext cx="16934" cy="1384995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32434" y="2270419"/>
            <a:ext cx="3172647" cy="3172647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765049" y="2369927"/>
            <a:ext cx="55082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@</a:t>
            </a:r>
            <a:r>
              <a:rPr kumimoji="0" lang="es-ES" sz="4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isabelcabezasm</a:t>
            </a:r>
            <a:endParaRPr kumimoji="0" lang="es-ES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  isacabe@microsoft.com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748115" y="2369927"/>
            <a:ext cx="0" cy="148681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03009" y="4241331"/>
            <a:ext cx="481093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kern="0" baseline="0" dirty="0" err="1">
                <a:latin typeface="+mj-lt"/>
              </a:rPr>
              <a:t>AdaJS</a:t>
            </a:r>
            <a:r>
              <a:rPr lang="es-ES" sz="4000" kern="0" baseline="0" dirty="0">
                <a:latin typeface="+mj-lt"/>
              </a:rPr>
              <a:t> (BCN)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kern="0" baseline="0" dirty="0">
                <a:latin typeface="+mj-lt"/>
              </a:rPr>
              <a:t>Ada</a:t>
            </a:r>
            <a:r>
              <a:rPr lang="es-ES" sz="4000" kern="0" dirty="0">
                <a:latin typeface="+mj-lt"/>
              </a:rPr>
              <a:t> </a:t>
            </a:r>
            <a:r>
              <a:rPr lang="es-ES" sz="4000" kern="0" dirty="0" err="1">
                <a:latin typeface="+mj-lt"/>
              </a:rPr>
              <a:t>Code</a:t>
            </a:r>
            <a:r>
              <a:rPr lang="es-ES" sz="4000" kern="0" dirty="0">
                <a:latin typeface="+mj-lt"/>
              </a:rPr>
              <a:t> Group (MAD)</a:t>
            </a:r>
            <a:endParaRPr kumimoji="0" lang="es-ES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765049" y="4172176"/>
            <a:ext cx="7749" cy="146174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0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1" y="1014610"/>
            <a:ext cx="7996834" cy="1026866"/>
          </a:xfrm>
          <a:prstGeom prst="rect">
            <a:avLst/>
          </a:prstGeom>
        </p:spPr>
      </p:pic>
      <p:cxnSp>
        <p:nvCxnSpPr>
          <p:cNvPr id="3" name="Straight Connector 2"/>
          <p:cNvCxnSpPr>
            <a:cxnSpLocks/>
          </p:cNvCxnSpPr>
          <p:nvPr/>
        </p:nvCxnSpPr>
        <p:spPr>
          <a:xfrm>
            <a:off x="1645130" y="1631013"/>
            <a:ext cx="3209540" cy="1445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70" y="2224694"/>
            <a:ext cx="6628888" cy="400967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39479" y="3853054"/>
            <a:ext cx="1051106" cy="3619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4018327" y="3596265"/>
            <a:ext cx="2632730" cy="435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1171" y="327337"/>
            <a:ext cx="7713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En</a:t>
            </a:r>
            <a:r>
              <a:rPr lang="en-US" sz="3200" dirty="0"/>
              <a:t> la </a:t>
            </a:r>
            <a:r>
              <a:rPr lang="en-US" sz="3200" dirty="0" err="1"/>
              <a:t>carpeta</a:t>
            </a:r>
            <a:r>
              <a:rPr lang="en-US" sz="3200" dirty="0"/>
              <a:t> </a:t>
            </a:r>
            <a:r>
              <a:rPr lang="en-US" sz="3200" dirty="0" err="1"/>
              <a:t>donde</a:t>
            </a:r>
            <a:r>
              <a:rPr lang="en-US" sz="3200" dirty="0"/>
              <a:t> has </a:t>
            </a:r>
            <a:r>
              <a:rPr lang="en-US" sz="3200" dirty="0" err="1"/>
              <a:t>clonado</a:t>
            </a:r>
            <a:r>
              <a:rPr lang="en-US" sz="3200" dirty="0"/>
              <a:t> el Proyecto</a:t>
            </a:r>
          </a:p>
        </p:txBody>
      </p:sp>
      <p:sp>
        <p:nvSpPr>
          <p:cNvPr id="9" name="Rectangle 8"/>
          <p:cNvSpPr/>
          <p:nvPr/>
        </p:nvSpPr>
        <p:spPr>
          <a:xfrm>
            <a:off x="560906" y="3263807"/>
            <a:ext cx="37994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empieza</a:t>
            </a:r>
            <a:r>
              <a:rPr lang="en-US" sz="3200" dirty="0"/>
              <a:t> con “start”</a:t>
            </a:r>
          </a:p>
          <a:p>
            <a:r>
              <a:rPr lang="es-ES" sz="3200" dirty="0"/>
              <a:t>A</a:t>
            </a:r>
            <a:r>
              <a:rPr lang="en-US" sz="3200" dirty="0" err="1"/>
              <a:t>bre</a:t>
            </a:r>
            <a:r>
              <a:rPr lang="en-US" sz="3200" dirty="0"/>
              <a:t> el </a:t>
            </a:r>
            <a:r>
              <a:rPr lang="en-US" sz="3200" dirty="0" err="1"/>
              <a:t>archivo</a:t>
            </a:r>
            <a:endParaRPr lang="en-US" sz="3200" dirty="0"/>
          </a:p>
          <a:p>
            <a:r>
              <a:rPr lang="en-US" sz="3200" dirty="0"/>
              <a:t>DevDaysSpeakers.sln</a:t>
            </a:r>
          </a:p>
        </p:txBody>
      </p:sp>
    </p:spTree>
    <p:extLst>
      <p:ext uri="{BB962C8B-B14F-4D97-AF65-F5344CB8AC3E}">
        <p14:creationId xmlns:p14="http://schemas.microsoft.com/office/powerpoint/2010/main" val="378807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072" y="403910"/>
            <a:ext cx="4170428" cy="57387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0559" y="142729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Contiene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proyectos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DevDaysSpeakers.Droid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DevDaysSpeakers.iOS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DevDaysSpeakers.UWP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261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7047" y="1088797"/>
            <a:ext cx="557623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proyectos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tienen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paquetes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NuGet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instalados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 que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necesitamos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instalar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paquetes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adicionales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Lo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haremos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será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restaurar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paquetes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Internet.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ello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hacemos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click derecho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seleccionamos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Restaurar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paquetes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NuGet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64" y="535454"/>
            <a:ext cx="58769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32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6" y="490538"/>
            <a:ext cx="2954495" cy="40655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71" y="152399"/>
            <a:ext cx="3730037" cy="506306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1998133" y="443707"/>
            <a:ext cx="890028" cy="1105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4933" y="74375"/>
            <a:ext cx="45820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Agency FB" panose="020B0503020202020204" pitchFamily="34" charset="0"/>
              </a:rPr>
              <a:t>Proyecto .</a:t>
            </a:r>
            <a:r>
              <a:rPr lang="es-ES" dirty="0" err="1">
                <a:solidFill>
                  <a:srgbClr val="FF0000"/>
                </a:solidFill>
                <a:latin typeface="Agency FB" panose="020B0503020202020204" pitchFamily="34" charset="0"/>
              </a:rPr>
              <a:t>droid</a:t>
            </a:r>
            <a:r>
              <a:rPr lang="es-ES" dirty="0">
                <a:solidFill>
                  <a:srgbClr val="FF0000"/>
                </a:solidFill>
                <a:latin typeface="Agency FB" panose="020B0503020202020204" pitchFamily="34" charset="0"/>
              </a:rPr>
              <a:t> como “proyecto de inicio”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188651" y="443707"/>
            <a:ext cx="655216" cy="3095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846" y="2997464"/>
            <a:ext cx="4295775" cy="2133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2328" y="2338665"/>
            <a:ext cx="45820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Agency FB" panose="020B0503020202020204" pitchFamily="34" charset="0"/>
              </a:rPr>
              <a:t>Elige una versión de Android, compila y prueba: (F5)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09658" y="221242"/>
            <a:ext cx="39661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La primera prueba… </a:t>
            </a:r>
          </a:p>
          <a:p>
            <a:r>
              <a:rPr lang="es-ES" sz="3600" dirty="0"/>
              <a:t>¿Compila?</a:t>
            </a:r>
          </a:p>
          <a:p>
            <a:r>
              <a:rPr lang="es-ES" sz="3600" dirty="0"/>
              <a:t>¿Se ejecuta?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69521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580" y="240492"/>
            <a:ext cx="3432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/>
              <a:t>We</a:t>
            </a:r>
            <a:r>
              <a:rPr lang="es-ES" sz="3600" dirty="0"/>
              <a:t>  				</a:t>
            </a:r>
            <a:r>
              <a:rPr lang="es-ES" sz="3600" dirty="0" err="1"/>
              <a:t>code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282" y="-170046"/>
            <a:ext cx="1734312" cy="18255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8580" y="1655546"/>
            <a:ext cx="112647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Abrimos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archivo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/Model/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Speaker.cs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añadimos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siguientes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propiedades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 la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8" name="Rectangle 7"/>
          <p:cNvSpPr/>
          <p:nvPr/>
        </p:nvSpPr>
        <p:spPr>
          <a:xfrm>
            <a:off x="188580" y="2838462"/>
            <a:ext cx="7425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public string Id { get; set; } 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public string Name { get; set; }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public string Description { get; set; }  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public string Website { get; set; }  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public string Title { get; set; }  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public string Avatar { get; set; } </a:t>
            </a:r>
          </a:p>
        </p:txBody>
      </p:sp>
    </p:spTree>
    <p:extLst>
      <p:ext uri="{BB962C8B-B14F-4D97-AF65-F5344CB8AC3E}">
        <p14:creationId xmlns:p14="http://schemas.microsoft.com/office/powerpoint/2010/main" val="3145039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0" y="969434"/>
            <a:ext cx="3286125" cy="266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1870" y="348734"/>
            <a:ext cx="8610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Abre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DevDaysSpeakers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/Model/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Speaker.cs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añade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propiedades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791104"/>
            <a:ext cx="7543800" cy="4124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870" y="4521199"/>
            <a:ext cx="5579534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public string Id { get; set;  </a:t>
            </a:r>
          </a:p>
          <a:p>
            <a:r>
              <a:rPr lang="en-US" dirty="0">
                <a:latin typeface="Consolas" panose="020B0609020204030204" pitchFamily="49" charset="0"/>
              </a:rPr>
              <a:t>public string Name { get; set; } </a:t>
            </a:r>
          </a:p>
          <a:p>
            <a:r>
              <a:rPr lang="en-US" dirty="0">
                <a:latin typeface="Consolas" panose="020B0609020204030204" pitchFamily="49" charset="0"/>
              </a:rPr>
              <a:t>public string Description { get; set; } </a:t>
            </a:r>
          </a:p>
          <a:p>
            <a:r>
              <a:rPr lang="en-US" dirty="0">
                <a:latin typeface="Consolas" panose="020B0609020204030204" pitchFamily="49" charset="0"/>
              </a:rPr>
              <a:t>public string Website { get; set; } </a:t>
            </a:r>
          </a:p>
          <a:p>
            <a:r>
              <a:rPr lang="en-US" dirty="0">
                <a:latin typeface="Consolas" panose="020B0609020204030204" pitchFamily="49" charset="0"/>
              </a:rPr>
              <a:t>public string Title { get; set; } </a:t>
            </a:r>
          </a:p>
          <a:p>
            <a:r>
              <a:rPr lang="en-US" dirty="0">
                <a:latin typeface="Consolas" panose="020B0609020204030204" pitchFamily="49" charset="0"/>
              </a:rPr>
              <a:t>public string Avatar { get; set; }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2438400" y="2692402"/>
            <a:ext cx="2630265" cy="1828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330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4" y="2793406"/>
            <a:ext cx="7191375" cy="167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281" y="481884"/>
            <a:ext cx="463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Editaremos</a:t>
            </a:r>
            <a:r>
              <a:rPr lang="en-US" sz="2400" dirty="0"/>
              <a:t> </a:t>
            </a:r>
            <a:r>
              <a:rPr lang="en-US" sz="2400" dirty="0" err="1"/>
              <a:t>SpeakersViewModel.cs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41924" y="1296231"/>
            <a:ext cx="7645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SpeakersViewModel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   ...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7611" y="1845387"/>
            <a:ext cx="7953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SpeakersViewModel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INotifyPropertyChanged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  ...</a:t>
            </a:r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466122" y="1481689"/>
            <a:ext cx="3917482" cy="56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26281" y="5858660"/>
            <a:ext cx="876219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PropertyChangedEventHandler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PropertyChanged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426281" y="4766131"/>
            <a:ext cx="8534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Implementar</a:t>
            </a:r>
            <a:r>
              <a:rPr lang="en-US" sz="2400" dirty="0"/>
              <a:t> la </a:t>
            </a:r>
            <a:r>
              <a:rPr lang="en-US" sz="2400" dirty="0" err="1"/>
              <a:t>interfaz</a:t>
            </a:r>
            <a:endParaRPr lang="es-ES" sz="2400" dirty="0"/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ignifica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tenemos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añadir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propiedad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09132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6975" y="960990"/>
            <a:ext cx="12159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https://github.com/xamarin/dev-days-labs/tree/master/HandsOnLab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6976" y="358966"/>
            <a:ext cx="4969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Ahora… sigue tu propia aventura: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829" b="31228"/>
          <a:stretch/>
        </p:blipFill>
        <p:spPr>
          <a:xfrm>
            <a:off x="1875058" y="1963126"/>
            <a:ext cx="9763752" cy="463017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520792" y="2076146"/>
            <a:ext cx="1010652" cy="14755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955795" y="3157086"/>
            <a:ext cx="9134375" cy="1645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975" y="1591493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Elige siempre C# 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6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254" y="4228959"/>
            <a:ext cx="12192000" cy="1518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084" t="19815" r="1084" b="44607"/>
          <a:stretch/>
        </p:blipFill>
        <p:spPr>
          <a:xfrm>
            <a:off x="594897" y="164546"/>
            <a:ext cx="9763752" cy="31115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060645" y="897342"/>
            <a:ext cx="9134375" cy="1645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4466121" y="2533277"/>
            <a:ext cx="1010652" cy="17980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07266" y="2825191"/>
            <a:ext cx="4620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/>
              <a:t>Copy</a:t>
            </a:r>
            <a:r>
              <a:rPr lang="es-ES" sz="2800" dirty="0"/>
              <a:t> &amp; paste</a:t>
            </a:r>
          </a:p>
          <a:p>
            <a:r>
              <a:rPr lang="es-ES" sz="2800" dirty="0"/>
              <a:t>No es (necesariamente) </a:t>
            </a:r>
            <a:r>
              <a:rPr lang="es-ES" sz="2800" dirty="0" err="1"/>
              <a:t>dificil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7898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08" y="166158"/>
            <a:ext cx="5962650" cy="6000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698999"/>
            <a:ext cx="259133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Botón</a:t>
            </a:r>
            <a:r>
              <a:rPr lang="en-US" dirty="0">
                <a:latin typeface="Consolas" panose="020B0609020204030204" pitchFamily="49" charset="0"/>
              </a:rPr>
              <a:t> derecho:</a:t>
            </a:r>
          </a:p>
        </p:txBody>
      </p:sp>
      <p:sp>
        <p:nvSpPr>
          <p:cNvPr id="4" name="Arrow: Right 3"/>
          <p:cNvSpPr/>
          <p:nvPr/>
        </p:nvSpPr>
        <p:spPr>
          <a:xfrm rot="2051082">
            <a:off x="2006600" y="5473687"/>
            <a:ext cx="372534" cy="287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/>
          <p:cNvSpPr/>
          <p:nvPr/>
        </p:nvSpPr>
        <p:spPr>
          <a:xfrm>
            <a:off x="2070114" y="166158"/>
            <a:ext cx="372534" cy="287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96" y="1771195"/>
            <a:ext cx="7068004" cy="3622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Right 6"/>
          <p:cNvSpPr/>
          <p:nvPr/>
        </p:nvSpPr>
        <p:spPr>
          <a:xfrm>
            <a:off x="5056262" y="2353734"/>
            <a:ext cx="303137" cy="27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/>
          <p:cNvSpPr/>
          <p:nvPr/>
        </p:nvSpPr>
        <p:spPr>
          <a:xfrm>
            <a:off x="5056261" y="2616201"/>
            <a:ext cx="303137" cy="27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7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514" y="500513"/>
            <a:ext cx="5006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Al César lo que es del César...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00514" y="1617044"/>
            <a:ext cx="53997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Para hacer esta presentación me he ayudado (mucho muchísimo) de una similar que hizo Alejandro Pino 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LizardWizardTM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alumno de la Universidad de Almería, 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para un taller del club .NET de la UAL.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079" y="994073"/>
            <a:ext cx="5875612" cy="43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2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777" y="797467"/>
            <a:ext cx="3190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The User Interface!!!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829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" y="1987034"/>
            <a:ext cx="9667875" cy="251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466" y="805934"/>
            <a:ext cx="3103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View/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SpeakersPage.xaml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79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0" y="0"/>
            <a:ext cx="973473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8600" y="1473200"/>
            <a:ext cx="8305800" cy="463973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44133" y="2192867"/>
            <a:ext cx="7907867" cy="109220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4133" y="3429000"/>
            <a:ext cx="7907868" cy="2184400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06597" y="4004734"/>
            <a:ext cx="7459136" cy="13589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72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1666" y="303368"/>
            <a:ext cx="8221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https://github.com/xamarin/dev-days-labs/tree/master/HandsOnLab#details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4610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777" y="797467"/>
            <a:ext cx="578555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/>
              <a:t>Sube tus datos a la nube</a:t>
            </a:r>
          </a:p>
          <a:p>
            <a:endParaRPr lang="es-ES" sz="3600" b="1" dirty="0"/>
          </a:p>
          <a:p>
            <a:r>
              <a:rPr lang="es-ES" sz="3200" b="1" dirty="0"/>
              <a:t>“</a:t>
            </a:r>
            <a:r>
              <a:rPr lang="en-US" sz="3200" b="1" dirty="0"/>
              <a:t>La </a:t>
            </a:r>
            <a:r>
              <a:rPr lang="en-US" sz="3200" b="1" dirty="0" err="1"/>
              <a:t>parte</a:t>
            </a:r>
            <a:r>
              <a:rPr lang="en-US" sz="3200" b="1" dirty="0"/>
              <a:t> de Azure”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6279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6234" y="358258"/>
            <a:ext cx="68082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https://portal.azure.com/</a:t>
            </a:r>
          </a:p>
        </p:txBody>
      </p:sp>
      <p:sp>
        <p:nvSpPr>
          <p:cNvPr id="3" name="Rectangle 2"/>
          <p:cNvSpPr/>
          <p:nvPr/>
        </p:nvSpPr>
        <p:spPr>
          <a:xfrm>
            <a:off x="857677" y="2984391"/>
            <a:ext cx="950790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400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https://azure.microsoft.com/es-es/pricing/member-offers/vs-dev-essentials/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807671" y="1939407"/>
            <a:ext cx="108154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Suscripción de Azure para 12 meses de forma gratuita con 21€ de crédito mensuales:</a:t>
            </a:r>
            <a:endParaRPr lang="en-US" sz="4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50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1028" y="3773103"/>
            <a:ext cx="6978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TallerXamarinEPias12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1028" y="3253959"/>
            <a:ext cx="51122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666666"/>
                </a:solidFill>
                <a:latin typeface="Segoe UI Light" panose="020B0502040204020203" pitchFamily="34" charset="0"/>
              </a:rPr>
              <a:t>usuario_dx_2016@outlook.es</a:t>
            </a:r>
            <a:endParaRPr lang="en-US" sz="3200" dirty="0">
              <a:solidFill>
                <a:srgbClr val="666666"/>
              </a:solidFill>
              <a:latin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4775" y="561929"/>
            <a:ext cx="6146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https://portal.azure.com/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4775" y="1421665"/>
            <a:ext cx="6146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¿Tienes  suscripción de Azure?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383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958"/>
          <a:stretch/>
        </p:blipFill>
        <p:spPr>
          <a:xfrm>
            <a:off x="581786" y="335757"/>
            <a:ext cx="3704464" cy="4818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3750"/>
          <a:stretch/>
        </p:blipFill>
        <p:spPr>
          <a:xfrm>
            <a:off x="4527517" y="344872"/>
            <a:ext cx="4116421" cy="1889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508" t="6437" r="8123" b="29843"/>
          <a:stretch/>
        </p:blipFill>
        <p:spPr>
          <a:xfrm>
            <a:off x="7893842" y="2814640"/>
            <a:ext cx="2293145" cy="233994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472613" y="871538"/>
            <a:ext cx="1028700" cy="1873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80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8"/>
            <a:ext cx="12179538" cy="807797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344025" y="414338"/>
            <a:ext cx="2586038" cy="5715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77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" y="345280"/>
            <a:ext cx="11426781" cy="517683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1443" y="252411"/>
            <a:ext cx="2293144" cy="962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38448" y="2590798"/>
            <a:ext cx="7555707" cy="962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50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514" y="500513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Todo el material…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295959" y="1679853"/>
            <a:ext cx="1099531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https://github.com/isabelcabezasm/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xamarin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-workshop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038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" y="704850"/>
            <a:ext cx="6286500" cy="156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069" y="2343150"/>
            <a:ext cx="7200900" cy="1914525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 rot="3449621">
            <a:off x="3820716" y="1853803"/>
            <a:ext cx="1078706" cy="692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4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611981"/>
            <a:ext cx="10610850" cy="301942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43048" y="1509711"/>
            <a:ext cx="6115051" cy="962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550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17" y="0"/>
            <a:ext cx="8247529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13297" y="1403832"/>
            <a:ext cx="4395135" cy="2667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8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7032" y="499084"/>
            <a:ext cx="19287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¡El </a:t>
            </a:r>
            <a:r>
              <a:rPr lang="en-US" sz="4400" b="1" dirty="0" err="1"/>
              <a:t>reto</a:t>
            </a:r>
            <a:r>
              <a:rPr lang="en-US" sz="4400" b="1" dirty="0"/>
              <a:t>!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37032" y="1527201"/>
            <a:ext cx="715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¿Quieres camiseta de Microsoft?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x_Picture 1" descr="https://pbs.twimg.com/ad_img/791219705361080320/bsAt-I5W?format=jpg&amp;name=or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4" y="2130951"/>
            <a:ext cx="7987263" cy="317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77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1272" y="537585"/>
            <a:ext cx="192873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¡El </a:t>
            </a:r>
            <a:r>
              <a:rPr lang="en-US" sz="4400" b="1" dirty="0" err="1"/>
              <a:t>reto</a:t>
            </a:r>
            <a:r>
              <a:rPr lang="en-US" sz="4400" b="1" dirty="0"/>
              <a:t>!</a:t>
            </a:r>
          </a:p>
          <a:p>
            <a:endParaRPr lang="es-ES" sz="4400" b="1" dirty="0"/>
          </a:p>
          <a:p>
            <a:r>
              <a:rPr lang="es-ES" sz="4400" b="1" dirty="0"/>
              <a:t>L</a:t>
            </a:r>
            <a:r>
              <a:rPr lang="en-US" sz="4400" b="1" dirty="0" err="1"/>
              <a:t>os</a:t>
            </a:r>
            <a:r>
              <a:rPr lang="en-US" sz="4400" b="1" dirty="0"/>
              <a:t> </a:t>
            </a:r>
          </a:p>
          <a:p>
            <a:r>
              <a:rPr lang="es-ES" sz="4400" b="1" dirty="0"/>
              <a:t>Pasos: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465765" y="401046"/>
            <a:ext cx="953741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Termina el taller.</a:t>
            </a:r>
          </a:p>
          <a:p>
            <a:pPr marL="457200" indent="-457200">
              <a:buAutoNum type="arabicParenR"/>
            </a:pP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Añádete a ti mismo como speaker en la aplicación</a:t>
            </a:r>
          </a:p>
          <a:p>
            <a:pPr marL="457200" indent="-457200">
              <a:buAutoNum type="arabicParenR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Ejecuta, haz una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captura de pantalla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 la aplicación y otra enseñando la forma en la que te has añadido</a:t>
            </a:r>
          </a:p>
          <a:p>
            <a:pPr marL="457200" indent="-457200">
              <a:buAutoNum type="arabicParenR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Envianos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las capturas de pantalla a: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esmsdn@microsoft.com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     Y dinos si prefieres TAZA o CAMISETA (+talla)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     + nombre, instituto y curso</a:t>
            </a: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5) Tienes hasta el </a:t>
            </a: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29/12/2016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 enero recibirás tu regalo</a:t>
            </a:r>
          </a:p>
        </p:txBody>
      </p:sp>
    </p:spTree>
    <p:extLst>
      <p:ext uri="{BB962C8B-B14F-4D97-AF65-F5344CB8AC3E}">
        <p14:creationId xmlns:p14="http://schemas.microsoft.com/office/powerpoint/2010/main" val="651748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666" y="1129085"/>
            <a:ext cx="9048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hlinkClick r:id="rId2"/>
              </a:rPr>
              <a:t>http://aka.ms/aprende-xamarin-gratis</a:t>
            </a:r>
            <a:endParaRPr lang="es-ES" sz="4000" dirty="0"/>
          </a:p>
          <a:p>
            <a:endParaRPr lang="es-ES" sz="4000" dirty="0"/>
          </a:p>
          <a:p>
            <a:r>
              <a:rPr lang="es-ES" sz="4000" dirty="0"/>
              <a:t>10.000 € </a:t>
            </a:r>
            <a:r>
              <a:rPr lang="es-ES" sz="4000"/>
              <a:t>en premios!</a:t>
            </a:r>
            <a:endParaRPr lang="es-ES" sz="4000" dirty="0"/>
          </a:p>
          <a:p>
            <a:endParaRPr lang="es-E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44923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4820" y="1044505"/>
            <a:ext cx="107537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</a:rPr>
              <a:t>Spent - Learn to build cloud-connected mobile apps for iOS, Android, and Windows </a:t>
            </a:r>
            <a:endParaRPr lang="en-US" sz="3600" dirty="0">
              <a:latin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</a:rPr>
              <a:t>(</a:t>
            </a:r>
            <a:r>
              <a:rPr lang="en-US" sz="3600" dirty="0" err="1">
                <a:latin typeface="Calibri" panose="020F0502020204030204" pitchFamily="34" charset="0"/>
              </a:rPr>
              <a:t>Xamarin.Forms</a:t>
            </a:r>
            <a:r>
              <a:rPr lang="en-US" sz="3600" dirty="0">
                <a:latin typeface="Calibri" panose="020F0502020204030204" pitchFamily="34" charset="0"/>
              </a:rPr>
              <a:t> with MVVM &amp; Plug-ins &amp; Native Controls + Mobile App with Easy Tables + Azure Storage + Azure Functions + Cognitive Services)</a:t>
            </a:r>
          </a:p>
          <a:p>
            <a:r>
              <a:rPr lang="en-US" sz="4400" dirty="0">
                <a:latin typeface="Calibri" panose="020F0502020204030204" pitchFamily="34" charset="0"/>
                <a:hlinkClick r:id="rId2"/>
              </a:rPr>
              <a:t>https://github.com/pierceboggan/spent</a:t>
            </a:r>
            <a:endParaRPr lang="en-US" sz="4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24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80" y="764381"/>
            <a:ext cx="1160144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</a:rPr>
              <a:t>Learn Azure - Learn how to build connected mobile apps with Xamarin and Azure</a:t>
            </a:r>
            <a:endParaRPr lang="en-US" sz="3600" dirty="0">
              <a:latin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</a:rPr>
              <a:t>(Mobile App with Easy Tables, Mobile App with ASP.NET, good as a continuation of </a:t>
            </a:r>
            <a:r>
              <a:rPr lang="en-US" sz="3600" dirty="0">
                <a:latin typeface="Calibri" panose="020F0502020204030204" pitchFamily="34" charset="0"/>
                <a:hlinkClick r:id="rId2"/>
              </a:rPr>
              <a:t>https://github.com/pierceboggan/spent</a:t>
            </a:r>
            <a:r>
              <a:rPr lang="en-US" sz="3600" dirty="0">
                <a:latin typeface="Calibri" panose="020F0502020204030204" pitchFamily="34" charset="0"/>
              </a:rPr>
              <a:t>)</a:t>
            </a:r>
          </a:p>
          <a:p>
            <a:endParaRPr lang="en-US" sz="3600" dirty="0">
              <a:latin typeface="Calibri" panose="020F0502020204030204" pitchFamily="34" charset="0"/>
            </a:endParaRPr>
          </a:p>
          <a:p>
            <a:r>
              <a:rPr lang="en-US" sz="4400" dirty="0">
                <a:latin typeface="Calibri" panose="020F0502020204030204" pitchFamily="34" charset="0"/>
                <a:hlinkClick r:id="rId3"/>
              </a:rPr>
              <a:t>https://github.com/pierceboggan/learn-azure</a:t>
            </a:r>
            <a:endParaRPr lang="en-US" sz="4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86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7980" y="462633"/>
            <a:ext cx="42578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s-ES" sz="5400" kern="0" dirty="0"/>
              <a:t>Pre-requisitos</a:t>
            </a:r>
          </a:p>
        </p:txBody>
      </p:sp>
      <p:sp>
        <p:nvSpPr>
          <p:cNvPr id="3" name="Rectangle 2"/>
          <p:cNvSpPr/>
          <p:nvPr/>
        </p:nvSpPr>
        <p:spPr>
          <a:xfrm>
            <a:off x="667980" y="1685042"/>
            <a:ext cx="100543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kern="0" dirty="0"/>
              <a:t>Deberías poder crear un proyecto de Xamarin y compilarlo.</a:t>
            </a:r>
          </a:p>
          <a:p>
            <a:endParaRPr lang="es-ES" sz="3200" kern="0" dirty="0"/>
          </a:p>
          <a:p>
            <a:r>
              <a:rPr lang="es-ES" sz="3200" kern="0" dirty="0" err="1"/>
              <a:t>Veamoslo</a:t>
            </a:r>
            <a:r>
              <a:rPr lang="es-ES" sz="3200" kern="0" dirty="0"/>
              <a:t> paso a paso…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2570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85" y="277029"/>
            <a:ext cx="8365623" cy="6272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0809" y="527059"/>
            <a:ext cx="728662" cy="4929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3161" y="5888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62495" y="836622"/>
            <a:ext cx="3805970" cy="4929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2503" y="836622"/>
            <a:ext cx="3805970" cy="4929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14847" y="10578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57354" y="898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9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67" y="155759"/>
            <a:ext cx="9058275" cy="6276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0914" y="212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80114" y="9161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</a:rPr>
              <a:t>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709735" y="2053734"/>
            <a:ext cx="4986337" cy="8715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3721518" y="1001104"/>
            <a:ext cx="1121568" cy="13037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828674" y="5037322"/>
            <a:ext cx="891598" cy="3857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4550193" y="4455397"/>
            <a:ext cx="1022927" cy="6017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&lt;strong&gt;Cuidado&lt;/strong&gt; con Facebook « Luces y sombras de las marca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31" y="4228947"/>
            <a:ext cx="450056" cy="4500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09181" y="4227816"/>
            <a:ext cx="1527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Path</a:t>
            </a:r>
            <a:r>
              <a:rPr lang="es-ES" b="1" dirty="0">
                <a:solidFill>
                  <a:srgbClr val="FF0000"/>
                </a:solidFill>
              </a:rPr>
              <a:t> corto!!!!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57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54119" y="170335"/>
            <a:ext cx="12037881" cy="6537620"/>
            <a:chOff x="154119" y="170335"/>
            <a:chExt cx="12037881" cy="65376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119" y="915853"/>
              <a:ext cx="8309394" cy="5792102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cxnSpLocks/>
            </p:cNvCxnSpPr>
            <p:nvPr/>
          </p:nvCxnSpPr>
          <p:spPr>
            <a:xfrm flipV="1">
              <a:off x="5875867" y="545223"/>
              <a:ext cx="3175000" cy="18508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050867" y="170335"/>
              <a:ext cx="30609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>
                  <a:latin typeface="Arial" panose="020B0604020202020204" pitchFamily="34" charset="0"/>
                  <a:cs typeface="Arial" panose="020B0604020202020204" pitchFamily="34" charset="0"/>
                </a:rPr>
                <a:t>Librerías </a:t>
              </a:r>
              <a:r>
                <a:rPr lang="es-ES" sz="16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Portables</a:t>
              </a:r>
              <a:r>
                <a:rPr lang="es-ES" sz="16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s-ES" sz="1600" b="1">
                  <a:latin typeface="Arial" panose="020B0604020202020204" pitchFamily="34" charset="0"/>
                  <a:cs typeface="Arial" panose="020B0604020202020204" pitchFamily="34" charset="0"/>
                </a:rPr>
                <a:t>Portable Class library </a:t>
              </a:r>
              <a:r>
                <a:rPr lang="es-ES" sz="1600">
                  <a:latin typeface="Arial" panose="020B0604020202020204" pitchFamily="34" charset="0"/>
                  <a:cs typeface="Arial" panose="020B0604020202020204" pitchFamily="34" charset="0"/>
                </a:rPr>
                <a:t>(PCL) son preferibles en la mayoría de los escenarios.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/>
            </p:cNvCxnSpPr>
            <p:nvPr/>
          </p:nvCxnSpPr>
          <p:spPr>
            <a:xfrm flipV="1">
              <a:off x="5740702" y="1524001"/>
              <a:ext cx="2804772" cy="11768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3098801" y="2836620"/>
              <a:ext cx="1083733" cy="1664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555283" y="2514600"/>
              <a:ext cx="753533" cy="16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545474" y="1381511"/>
              <a:ext cx="3646526" cy="50783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Los proyectos “</a:t>
              </a:r>
              <a:r>
                <a:rPr lang="es-E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Shared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” (compartidos)  son los que utilizamos por defecto cuando creamos una aplicación de la Windows Store o una UWP, y de esta forma escribirás el mismo código para la app de la Store y para </a:t>
              </a:r>
              <a:r>
                <a:rPr lang="es-E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Phone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s-E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En un proyecto “</a:t>
              </a:r>
              <a:r>
                <a:rPr lang="es-E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Shared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” debes usar la directiva </a:t>
              </a:r>
              <a:r>
                <a:rPr lang="es-ES" sz="16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s-ES" sz="1600" dirty="0" err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s-ES" sz="16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para hacer código diferente para diferentes plataformas:</a:t>
              </a:r>
            </a:p>
            <a:p>
              <a:endParaRPr lang="es-E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#if WINDOWS_PHONE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path = "</a:t>
              </a:r>
              <a:r>
                <a:rPr lang="en-US" sz="1200" dirty="0" err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windowsphone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";</a:t>
              </a:r>
            </a:p>
            <a:p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#else</a:t>
              </a:r>
            </a:p>
            <a:p>
              <a:endParaRPr lang="es-E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Para una demo o una aplicación pequeña, está bien, pero en cuanto tienes muchos desarrolladores el mantenimiento de las aplicaciones hechas con </a:t>
              </a:r>
              <a:r>
                <a:rPr lang="es-E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proyectsos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 “</a:t>
              </a:r>
              <a:r>
                <a:rPr lang="es-E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Shared</a:t>
              </a:r>
              <a:r>
                <a:rPr lang="es-ES" sz="1600" dirty="0">
                  <a:latin typeface="Arial" panose="020B0604020202020204" pitchFamily="34" charset="0"/>
                  <a:cs typeface="Arial" panose="020B0604020202020204" pitchFamily="34" charset="0"/>
                </a:rPr>
                <a:t>” es más complicado.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4119" y="314390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Shared Projects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38582" y="2946400"/>
              <a:ext cx="19272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Sharing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using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a 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shared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assets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project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60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9" y="944265"/>
            <a:ext cx="8188386" cy="57065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4119" y="314390"/>
            <a:ext cx="461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Portable Class Libraries (PCL)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31200" y="314390"/>
            <a:ext cx="3691467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Es la forma natural de escribir código sólo una vez y que pueda ser usada en múltiples plataformas, fácilmente mantenido y testeado. Y no necesitamos meter directivas de compilación.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Las plataformas para las que quieres crear la librería portable se eligen: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5943600" y="482600"/>
            <a:ext cx="2387600" cy="3302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80658" y="2376493"/>
            <a:ext cx="158326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Cuando queremos escribir una implementación específica para una plataforma en concreto se pone en el proyecto “nativo”  (o en una clase nativa) de la plataforma concreta.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42505" y="4619473"/>
            <a:ext cx="3773295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some great benefits for using PCL’s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Easier unit 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Easier to read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Greater Portability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Better implementations of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925" y="2325005"/>
            <a:ext cx="2358742" cy="23459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29740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8825</TotalTime>
  <Words>1182</Words>
  <Application>Microsoft Office PowerPoint</Application>
  <PresentationFormat>Widescreen</PresentationFormat>
  <Paragraphs>172</Paragraphs>
  <Slides>47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Agency FB</vt:lpstr>
      <vt:lpstr>Arial</vt:lpstr>
      <vt:lpstr>Calibri</vt:lpstr>
      <vt:lpstr>Consolas</vt:lpstr>
      <vt:lpstr>Impact</vt:lpstr>
      <vt:lpstr>Segoe UI Light</vt:lpstr>
      <vt:lpstr>Verdana</vt:lpstr>
      <vt:lpstr>Main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You’re ready!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Cabezas Martín</dc:creator>
  <cp:lastModifiedBy>Isabel Cabezas Martín</cp:lastModifiedBy>
  <cp:revision>35</cp:revision>
  <dcterms:created xsi:type="dcterms:W3CDTF">2016-11-30T12:06:27Z</dcterms:created>
  <dcterms:modified xsi:type="dcterms:W3CDTF">2016-12-19T09:02:06Z</dcterms:modified>
</cp:coreProperties>
</file>